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1" r:id="rId3"/>
    <p:sldId id="258" r:id="rId4"/>
    <p:sldId id="282" r:id="rId5"/>
    <p:sldId id="273" r:id="rId6"/>
    <p:sldId id="283" r:id="rId7"/>
    <p:sldId id="284" r:id="rId8"/>
    <p:sldId id="278" r:id="rId9"/>
    <p:sldId id="262" r:id="rId10"/>
    <p:sldId id="265" r:id="rId11"/>
    <p:sldId id="266" r:id="rId12"/>
    <p:sldId id="267" r:id="rId13"/>
    <p:sldId id="274" r:id="rId14"/>
    <p:sldId id="275" r:id="rId15"/>
    <p:sldId id="276" r:id="rId16"/>
    <p:sldId id="279" r:id="rId17"/>
    <p:sldId id="280" r:id="rId18"/>
    <p:sldId id="286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56403" autoAdjust="0"/>
  </p:normalViewPr>
  <p:slideViewPr>
    <p:cSldViewPr>
      <p:cViewPr varScale="1">
        <p:scale>
          <a:sx n="50" d="100"/>
          <a:sy n="50" d="100"/>
        </p:scale>
        <p:origin x="-19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7B031-B87F-4264-BA89-188633407139}" type="doc">
      <dgm:prSet loTypeId="urn:microsoft.com/office/officeart/2005/8/layout/vList5" loCatId="list" qsTypeId="urn:microsoft.com/office/officeart/2005/8/quickstyle/simple1#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288BD35-EF08-4BA8-9301-ACF144143CDA}">
      <dgm:prSet phldrT="[Text]"/>
      <dgm:spPr/>
      <dgm:t>
        <a:bodyPr/>
        <a:lstStyle/>
        <a:p>
          <a:r>
            <a:rPr lang="en-US" dirty="0" smtClean="0"/>
            <a:t>Three -Things you might need from me</a:t>
          </a:r>
          <a:endParaRPr lang="en-US" dirty="0"/>
        </a:p>
      </dgm:t>
    </dgm:pt>
    <dgm:pt modelId="{35845A7B-17ED-4D7F-BF22-174FF636C9A5}" type="parTrans" cxnId="{239FC343-C5A9-4CA9-9D39-E0B3E06C322A}">
      <dgm:prSet/>
      <dgm:spPr/>
      <dgm:t>
        <a:bodyPr/>
        <a:lstStyle/>
        <a:p>
          <a:endParaRPr lang="en-US"/>
        </a:p>
      </dgm:t>
    </dgm:pt>
    <dgm:pt modelId="{C24D9723-D906-49D2-95D5-A8D4C5663190}" type="sibTrans" cxnId="{239FC343-C5A9-4CA9-9D39-E0B3E06C322A}">
      <dgm:prSet/>
      <dgm:spPr/>
      <dgm:t>
        <a:bodyPr/>
        <a:lstStyle/>
        <a:p>
          <a:endParaRPr lang="en-US"/>
        </a:p>
      </dgm:t>
    </dgm:pt>
    <dgm:pt modelId="{06F7B2DC-A1F0-42A1-8B58-FEFF376CA2BA}">
      <dgm:prSet phldrT="[Text]" phldr="1"/>
      <dgm:spPr/>
      <dgm:t>
        <a:bodyPr/>
        <a:lstStyle/>
        <a:p>
          <a:endParaRPr lang="en-US" dirty="0"/>
        </a:p>
      </dgm:t>
    </dgm:pt>
    <dgm:pt modelId="{170A6660-A022-4681-AFA2-6C6E54873CA4}" type="parTrans" cxnId="{891B6FA0-F07A-43F9-A66D-43CB0B4C8FDE}">
      <dgm:prSet/>
      <dgm:spPr/>
      <dgm:t>
        <a:bodyPr/>
        <a:lstStyle/>
        <a:p>
          <a:endParaRPr lang="en-US"/>
        </a:p>
      </dgm:t>
    </dgm:pt>
    <dgm:pt modelId="{60063B81-045A-4157-9CEC-FF8E1CB209B5}" type="sibTrans" cxnId="{891B6FA0-F07A-43F9-A66D-43CB0B4C8FDE}">
      <dgm:prSet/>
      <dgm:spPr/>
      <dgm:t>
        <a:bodyPr/>
        <a:lstStyle/>
        <a:p>
          <a:endParaRPr lang="en-US"/>
        </a:p>
      </dgm:t>
    </dgm:pt>
    <dgm:pt modelId="{0F3A2253-5CF1-4B65-AD0C-78556451978C}">
      <dgm:prSet phldrT="[Text]" phldr="1"/>
      <dgm:spPr/>
      <dgm:t>
        <a:bodyPr/>
        <a:lstStyle/>
        <a:p>
          <a:endParaRPr lang="en-US" dirty="0"/>
        </a:p>
      </dgm:t>
    </dgm:pt>
    <dgm:pt modelId="{5AFA60C6-6CC1-4B20-B757-F402AB7206A9}" type="parTrans" cxnId="{B5840EE5-B537-4312-9B64-BC5498551642}">
      <dgm:prSet/>
      <dgm:spPr/>
      <dgm:t>
        <a:bodyPr/>
        <a:lstStyle/>
        <a:p>
          <a:endParaRPr lang="en-US"/>
        </a:p>
      </dgm:t>
    </dgm:pt>
    <dgm:pt modelId="{E53014B5-BA74-450D-A61F-85C5B1FBAEBB}" type="sibTrans" cxnId="{B5840EE5-B537-4312-9B64-BC5498551642}">
      <dgm:prSet/>
      <dgm:spPr/>
      <dgm:t>
        <a:bodyPr/>
        <a:lstStyle/>
        <a:p>
          <a:endParaRPr lang="en-US"/>
        </a:p>
      </dgm:t>
    </dgm:pt>
    <dgm:pt modelId="{E019610B-67A1-44AE-8187-4432521C9701}">
      <dgm:prSet phldrT="[Text]"/>
      <dgm:spPr/>
      <dgm:t>
        <a:bodyPr/>
        <a:lstStyle/>
        <a:p>
          <a:r>
            <a:rPr lang="en-US" dirty="0" smtClean="0"/>
            <a:t>Two - Questions that you need some clarification </a:t>
          </a:r>
          <a:endParaRPr lang="en-US" dirty="0"/>
        </a:p>
      </dgm:t>
    </dgm:pt>
    <dgm:pt modelId="{969CCE24-7D10-423C-A453-E4225716A633}" type="parTrans" cxnId="{A793DF76-96E2-4F71-9B85-C64964DE9EFA}">
      <dgm:prSet/>
      <dgm:spPr/>
      <dgm:t>
        <a:bodyPr/>
        <a:lstStyle/>
        <a:p>
          <a:endParaRPr lang="en-US"/>
        </a:p>
      </dgm:t>
    </dgm:pt>
    <dgm:pt modelId="{3F74C22C-2EE1-4BB7-A5F3-D4A5A11D6DF0}" type="sibTrans" cxnId="{A793DF76-96E2-4F71-9B85-C64964DE9EFA}">
      <dgm:prSet/>
      <dgm:spPr/>
      <dgm:t>
        <a:bodyPr/>
        <a:lstStyle/>
        <a:p>
          <a:endParaRPr lang="en-US"/>
        </a:p>
      </dgm:t>
    </dgm:pt>
    <dgm:pt modelId="{847432AC-607D-48B3-B08C-85F41397118A}">
      <dgm:prSet phldrT="[Text]" phldr="1"/>
      <dgm:spPr/>
      <dgm:t>
        <a:bodyPr/>
        <a:lstStyle/>
        <a:p>
          <a:endParaRPr lang="en-US"/>
        </a:p>
      </dgm:t>
    </dgm:pt>
    <dgm:pt modelId="{3FBEFC35-B8DA-46A4-B66A-8186941A446F}" type="parTrans" cxnId="{E7ED0FCD-2EAD-479B-9D07-7021F19E2BF3}">
      <dgm:prSet/>
      <dgm:spPr/>
      <dgm:t>
        <a:bodyPr/>
        <a:lstStyle/>
        <a:p>
          <a:endParaRPr lang="en-US"/>
        </a:p>
      </dgm:t>
    </dgm:pt>
    <dgm:pt modelId="{60D17016-C6AE-4117-8E0F-A48352DF97B1}" type="sibTrans" cxnId="{E7ED0FCD-2EAD-479B-9D07-7021F19E2BF3}">
      <dgm:prSet/>
      <dgm:spPr/>
      <dgm:t>
        <a:bodyPr/>
        <a:lstStyle/>
        <a:p>
          <a:endParaRPr lang="en-US"/>
        </a:p>
      </dgm:t>
    </dgm:pt>
    <dgm:pt modelId="{155EAA72-44B8-4054-A37E-8FB4A53E2DFF}">
      <dgm:prSet phldrT="[Text]" phldr="1"/>
      <dgm:spPr/>
      <dgm:t>
        <a:bodyPr/>
        <a:lstStyle/>
        <a:p>
          <a:endParaRPr lang="en-US"/>
        </a:p>
      </dgm:t>
    </dgm:pt>
    <dgm:pt modelId="{B8A3EC75-A4FA-4CA9-A165-3D0E5DCE0160}" type="parTrans" cxnId="{8032D3DA-CFFE-48B1-BBFE-111AE0043316}">
      <dgm:prSet/>
      <dgm:spPr/>
      <dgm:t>
        <a:bodyPr/>
        <a:lstStyle/>
        <a:p>
          <a:endParaRPr lang="en-US"/>
        </a:p>
      </dgm:t>
    </dgm:pt>
    <dgm:pt modelId="{BB51D637-E2AA-41D1-96FC-C00CB21F838F}" type="sibTrans" cxnId="{8032D3DA-CFFE-48B1-BBFE-111AE0043316}">
      <dgm:prSet/>
      <dgm:spPr/>
      <dgm:t>
        <a:bodyPr/>
        <a:lstStyle/>
        <a:p>
          <a:endParaRPr lang="en-US"/>
        </a:p>
      </dgm:t>
    </dgm:pt>
    <dgm:pt modelId="{C7AAC2A8-254C-4CE5-BEE8-322858695EFB}">
      <dgm:prSet phldrT="[Text]"/>
      <dgm:spPr/>
      <dgm:t>
        <a:bodyPr/>
        <a:lstStyle/>
        <a:p>
          <a:r>
            <a:rPr lang="en-US" dirty="0" smtClean="0"/>
            <a:t>One - Idea that you would like to share</a:t>
          </a:r>
          <a:endParaRPr lang="en-US" dirty="0"/>
        </a:p>
      </dgm:t>
    </dgm:pt>
    <dgm:pt modelId="{29A3A89F-5A23-413B-B851-04038A0C5A50}" type="parTrans" cxnId="{D0DA8422-8021-48B6-9A52-FC26496D0D74}">
      <dgm:prSet/>
      <dgm:spPr/>
      <dgm:t>
        <a:bodyPr/>
        <a:lstStyle/>
        <a:p>
          <a:endParaRPr lang="en-US"/>
        </a:p>
      </dgm:t>
    </dgm:pt>
    <dgm:pt modelId="{ED206074-40D5-4008-8469-4133EC4E9928}" type="sibTrans" cxnId="{D0DA8422-8021-48B6-9A52-FC26496D0D74}">
      <dgm:prSet/>
      <dgm:spPr/>
      <dgm:t>
        <a:bodyPr/>
        <a:lstStyle/>
        <a:p>
          <a:endParaRPr lang="en-US"/>
        </a:p>
      </dgm:t>
    </dgm:pt>
    <dgm:pt modelId="{D4728E4C-D65E-4B31-BF98-47236AE7590F}">
      <dgm:prSet phldrT="[Text]" phldr="1"/>
      <dgm:spPr/>
      <dgm:t>
        <a:bodyPr/>
        <a:lstStyle/>
        <a:p>
          <a:endParaRPr lang="en-US"/>
        </a:p>
      </dgm:t>
    </dgm:pt>
    <dgm:pt modelId="{446BAB25-9A58-42F6-BE85-974F32D68980}" type="parTrans" cxnId="{8925B437-B880-4B85-85E5-3141950C8C87}">
      <dgm:prSet/>
      <dgm:spPr/>
      <dgm:t>
        <a:bodyPr/>
        <a:lstStyle/>
        <a:p>
          <a:endParaRPr lang="en-US"/>
        </a:p>
      </dgm:t>
    </dgm:pt>
    <dgm:pt modelId="{E32CFB3E-DC8F-4FFF-83AB-B808B13D97CA}" type="sibTrans" cxnId="{8925B437-B880-4B85-85E5-3141950C8C87}">
      <dgm:prSet/>
      <dgm:spPr/>
      <dgm:t>
        <a:bodyPr/>
        <a:lstStyle/>
        <a:p>
          <a:endParaRPr lang="en-US"/>
        </a:p>
      </dgm:t>
    </dgm:pt>
    <dgm:pt modelId="{D19A0B71-9B40-4077-B1A7-0D21BE0D5971}">
      <dgm:prSet phldrT="[Text]" phldr="1"/>
      <dgm:spPr/>
      <dgm:t>
        <a:bodyPr/>
        <a:lstStyle/>
        <a:p>
          <a:endParaRPr lang="en-US"/>
        </a:p>
      </dgm:t>
    </dgm:pt>
    <dgm:pt modelId="{9B66827C-0FDD-4126-94B2-A69356950007}" type="parTrans" cxnId="{C8E096B7-0B99-466C-BE69-C43043C8C6A5}">
      <dgm:prSet/>
      <dgm:spPr/>
      <dgm:t>
        <a:bodyPr/>
        <a:lstStyle/>
        <a:p>
          <a:endParaRPr lang="en-US"/>
        </a:p>
      </dgm:t>
    </dgm:pt>
    <dgm:pt modelId="{DD8E5976-7277-4E4A-8083-AF5C390A4777}" type="sibTrans" cxnId="{C8E096B7-0B99-466C-BE69-C43043C8C6A5}">
      <dgm:prSet/>
      <dgm:spPr/>
      <dgm:t>
        <a:bodyPr/>
        <a:lstStyle/>
        <a:p>
          <a:endParaRPr lang="en-US"/>
        </a:p>
      </dgm:t>
    </dgm:pt>
    <dgm:pt modelId="{473D6FCC-1A80-438D-A3EA-82AA0E9CAB6E}">
      <dgm:prSet phldrT="[Text]"/>
      <dgm:spPr/>
      <dgm:t>
        <a:bodyPr/>
        <a:lstStyle/>
        <a:p>
          <a:endParaRPr lang="en-US" dirty="0"/>
        </a:p>
      </dgm:t>
    </dgm:pt>
    <dgm:pt modelId="{4A0CFD64-8B84-40EF-8C60-BED5A3D37ED0}" type="parTrans" cxnId="{58E19F7F-2ECE-46CD-ACBF-6ACE3D6807B2}">
      <dgm:prSet/>
      <dgm:spPr/>
      <dgm:t>
        <a:bodyPr/>
        <a:lstStyle/>
        <a:p>
          <a:endParaRPr lang="en-US"/>
        </a:p>
      </dgm:t>
    </dgm:pt>
    <dgm:pt modelId="{D279DBAB-48B4-4F4B-B946-C6FE2A637473}" type="sibTrans" cxnId="{58E19F7F-2ECE-46CD-ACBF-6ACE3D6807B2}">
      <dgm:prSet/>
      <dgm:spPr/>
      <dgm:t>
        <a:bodyPr/>
        <a:lstStyle/>
        <a:p>
          <a:endParaRPr lang="en-US"/>
        </a:p>
      </dgm:t>
    </dgm:pt>
    <dgm:pt modelId="{834F8EE2-B123-4535-9478-F621096FB5C8}">
      <dgm:prSet phldrT="[Text]"/>
      <dgm:spPr/>
      <dgm:t>
        <a:bodyPr/>
        <a:lstStyle/>
        <a:p>
          <a:endParaRPr lang="en-US" dirty="0"/>
        </a:p>
      </dgm:t>
    </dgm:pt>
    <dgm:pt modelId="{E2213DB7-0778-43AB-91DD-4C29D6EF8ADE}" type="parTrans" cxnId="{1A01EAE1-47B9-4580-91A8-0365E989E127}">
      <dgm:prSet/>
      <dgm:spPr/>
    </dgm:pt>
    <dgm:pt modelId="{DC3560F7-94DD-4ECA-86B9-D3C7863E9DCE}" type="sibTrans" cxnId="{1A01EAE1-47B9-4580-91A8-0365E989E127}">
      <dgm:prSet/>
      <dgm:spPr/>
    </dgm:pt>
    <dgm:pt modelId="{FD4C339D-F99D-4BB3-AD4A-46581DBB9EC8}" type="pres">
      <dgm:prSet presAssocID="{E4B7B031-B87F-4264-BA89-1886334071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8D3B57-EA38-4016-8CA6-FC7F7D82C2AB}" type="pres">
      <dgm:prSet presAssocID="{0288BD35-EF08-4BA8-9301-ACF144143CDA}" presName="linNode" presStyleCnt="0"/>
      <dgm:spPr/>
    </dgm:pt>
    <dgm:pt modelId="{A070A8B1-5198-4EC3-A511-AD4642C4A15E}" type="pres">
      <dgm:prSet presAssocID="{0288BD35-EF08-4BA8-9301-ACF144143CDA}" presName="parentText" presStyleLbl="node1" presStyleIdx="0" presStyleCnt="3" custLinFactNeighborX="-61" custLinFactNeighborY="-5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1B99E-E761-45D2-9EB8-24368B2CC8A1}" type="pres">
      <dgm:prSet presAssocID="{0288BD35-EF08-4BA8-9301-ACF144143C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65985-9554-4755-9D0F-C555ECD1C4A7}" type="pres">
      <dgm:prSet presAssocID="{C24D9723-D906-49D2-95D5-A8D4C5663190}" presName="sp" presStyleCnt="0"/>
      <dgm:spPr/>
    </dgm:pt>
    <dgm:pt modelId="{5D6E8066-642A-47CF-98F3-EB43D4CF543B}" type="pres">
      <dgm:prSet presAssocID="{E019610B-67A1-44AE-8187-4432521C9701}" presName="linNode" presStyleCnt="0"/>
      <dgm:spPr/>
    </dgm:pt>
    <dgm:pt modelId="{152C3758-721B-4D6B-8CC2-FFCBEFC32E91}" type="pres">
      <dgm:prSet presAssocID="{E019610B-67A1-44AE-8187-4432521C970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25A7C-555D-4025-9316-B6713672A5C4}" type="pres">
      <dgm:prSet presAssocID="{E019610B-67A1-44AE-8187-4432521C970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7D57-F1C3-4F87-A586-007FFCC895F0}" type="pres">
      <dgm:prSet presAssocID="{3F74C22C-2EE1-4BB7-A5F3-D4A5A11D6DF0}" presName="sp" presStyleCnt="0"/>
      <dgm:spPr/>
    </dgm:pt>
    <dgm:pt modelId="{1422D143-CD86-4F23-96B3-6B3B78091B94}" type="pres">
      <dgm:prSet presAssocID="{C7AAC2A8-254C-4CE5-BEE8-322858695EFB}" presName="linNode" presStyleCnt="0"/>
      <dgm:spPr/>
    </dgm:pt>
    <dgm:pt modelId="{776B2529-A447-4BA8-8C6C-B3FFF79323F1}" type="pres">
      <dgm:prSet presAssocID="{C7AAC2A8-254C-4CE5-BEE8-322858695EF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DD4F7-762B-4311-9FAF-E8E08C0B40B4}" type="pres">
      <dgm:prSet presAssocID="{C7AAC2A8-254C-4CE5-BEE8-322858695EFB}" presName="descendantText" presStyleLbl="alignAccFollowNode1" presStyleIdx="2" presStyleCnt="3" custLinFactNeighborX="-1458" custLinFactNeighborY="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32D3DA-CFFE-48B1-BBFE-111AE0043316}" srcId="{E019610B-67A1-44AE-8187-4432521C9701}" destId="{155EAA72-44B8-4054-A37E-8FB4A53E2DFF}" srcOrd="1" destOrd="0" parTransId="{B8A3EC75-A4FA-4CA9-A165-3D0E5DCE0160}" sibTransId="{BB51D637-E2AA-41D1-96FC-C00CB21F838F}"/>
    <dgm:cxn modelId="{58E19F7F-2ECE-46CD-ACBF-6ACE3D6807B2}" srcId="{0288BD35-EF08-4BA8-9301-ACF144143CDA}" destId="{473D6FCC-1A80-438D-A3EA-82AA0E9CAB6E}" srcOrd="2" destOrd="0" parTransId="{4A0CFD64-8B84-40EF-8C60-BED5A3D37ED0}" sibTransId="{D279DBAB-48B4-4F4B-B946-C6FE2A637473}"/>
    <dgm:cxn modelId="{E7ED0FCD-2EAD-479B-9D07-7021F19E2BF3}" srcId="{E019610B-67A1-44AE-8187-4432521C9701}" destId="{847432AC-607D-48B3-B08C-85F41397118A}" srcOrd="0" destOrd="0" parTransId="{3FBEFC35-B8DA-46A4-B66A-8186941A446F}" sibTransId="{60D17016-C6AE-4117-8E0F-A48352DF97B1}"/>
    <dgm:cxn modelId="{D5AB6CA9-986B-4741-A97D-765B6CB49F99}" type="presOf" srcId="{155EAA72-44B8-4054-A37E-8FB4A53E2DFF}" destId="{A5025A7C-555D-4025-9316-B6713672A5C4}" srcOrd="0" destOrd="1" presId="urn:microsoft.com/office/officeart/2005/8/layout/vList5"/>
    <dgm:cxn modelId="{29700297-AF88-497D-BCFF-DA340F0ED63D}" type="presOf" srcId="{E019610B-67A1-44AE-8187-4432521C9701}" destId="{152C3758-721B-4D6B-8CC2-FFCBEFC32E91}" srcOrd="0" destOrd="0" presId="urn:microsoft.com/office/officeart/2005/8/layout/vList5"/>
    <dgm:cxn modelId="{D0DA8422-8021-48B6-9A52-FC26496D0D74}" srcId="{E4B7B031-B87F-4264-BA89-188633407139}" destId="{C7AAC2A8-254C-4CE5-BEE8-322858695EFB}" srcOrd="2" destOrd="0" parTransId="{29A3A89F-5A23-413B-B851-04038A0C5A50}" sibTransId="{ED206074-40D5-4008-8469-4133EC4E9928}"/>
    <dgm:cxn modelId="{B5840EE5-B537-4312-9B64-BC5498551642}" srcId="{0288BD35-EF08-4BA8-9301-ACF144143CDA}" destId="{0F3A2253-5CF1-4B65-AD0C-78556451978C}" srcOrd="1" destOrd="0" parTransId="{5AFA60C6-6CC1-4B20-B757-F402AB7206A9}" sibTransId="{E53014B5-BA74-450D-A61F-85C5B1FBAEBB}"/>
    <dgm:cxn modelId="{2FAF6719-B909-47E9-805D-F9C05036B5EF}" type="presOf" srcId="{E4B7B031-B87F-4264-BA89-188633407139}" destId="{FD4C339D-F99D-4BB3-AD4A-46581DBB9EC8}" srcOrd="0" destOrd="0" presId="urn:microsoft.com/office/officeart/2005/8/layout/vList5"/>
    <dgm:cxn modelId="{6D6B20B6-2FC2-449D-A4E6-85987C190026}" type="presOf" srcId="{0288BD35-EF08-4BA8-9301-ACF144143CDA}" destId="{A070A8B1-5198-4EC3-A511-AD4642C4A15E}" srcOrd="0" destOrd="0" presId="urn:microsoft.com/office/officeart/2005/8/layout/vList5"/>
    <dgm:cxn modelId="{B34EE053-F575-41FF-A462-65AF32C5A4A1}" type="presOf" srcId="{473D6FCC-1A80-438D-A3EA-82AA0E9CAB6E}" destId="{E761B99E-E761-45D2-9EB8-24368B2CC8A1}" srcOrd="0" destOrd="2" presId="urn:microsoft.com/office/officeart/2005/8/layout/vList5"/>
    <dgm:cxn modelId="{D1368313-5466-4DA8-AD38-E43E81BEC126}" type="presOf" srcId="{06F7B2DC-A1F0-42A1-8B58-FEFF376CA2BA}" destId="{E761B99E-E761-45D2-9EB8-24368B2CC8A1}" srcOrd="0" destOrd="0" presId="urn:microsoft.com/office/officeart/2005/8/layout/vList5"/>
    <dgm:cxn modelId="{891B6FA0-F07A-43F9-A66D-43CB0B4C8FDE}" srcId="{0288BD35-EF08-4BA8-9301-ACF144143CDA}" destId="{06F7B2DC-A1F0-42A1-8B58-FEFF376CA2BA}" srcOrd="0" destOrd="0" parTransId="{170A6660-A022-4681-AFA2-6C6E54873CA4}" sibTransId="{60063B81-045A-4157-9CEC-FF8E1CB209B5}"/>
    <dgm:cxn modelId="{1A01EAE1-47B9-4580-91A8-0365E989E127}" srcId="{0288BD35-EF08-4BA8-9301-ACF144143CDA}" destId="{834F8EE2-B123-4535-9478-F621096FB5C8}" srcOrd="3" destOrd="0" parTransId="{E2213DB7-0778-43AB-91DD-4C29D6EF8ADE}" sibTransId="{DC3560F7-94DD-4ECA-86B9-D3C7863E9DCE}"/>
    <dgm:cxn modelId="{654A9A78-2448-4FF4-A023-FBEF4BDE900C}" type="presOf" srcId="{D19A0B71-9B40-4077-B1A7-0D21BE0D5971}" destId="{0EFDD4F7-762B-4311-9FAF-E8E08C0B40B4}" srcOrd="0" destOrd="1" presId="urn:microsoft.com/office/officeart/2005/8/layout/vList5"/>
    <dgm:cxn modelId="{239FC343-C5A9-4CA9-9D39-E0B3E06C322A}" srcId="{E4B7B031-B87F-4264-BA89-188633407139}" destId="{0288BD35-EF08-4BA8-9301-ACF144143CDA}" srcOrd="0" destOrd="0" parTransId="{35845A7B-17ED-4D7F-BF22-174FF636C9A5}" sibTransId="{C24D9723-D906-49D2-95D5-A8D4C5663190}"/>
    <dgm:cxn modelId="{3CCA8DF8-E7BE-47BC-A28A-C3AAE1D5A055}" type="presOf" srcId="{847432AC-607D-48B3-B08C-85F41397118A}" destId="{A5025A7C-555D-4025-9316-B6713672A5C4}" srcOrd="0" destOrd="0" presId="urn:microsoft.com/office/officeart/2005/8/layout/vList5"/>
    <dgm:cxn modelId="{F1723975-9869-462B-9442-2451FBF8632D}" type="presOf" srcId="{834F8EE2-B123-4535-9478-F621096FB5C8}" destId="{E761B99E-E761-45D2-9EB8-24368B2CC8A1}" srcOrd="0" destOrd="3" presId="urn:microsoft.com/office/officeart/2005/8/layout/vList5"/>
    <dgm:cxn modelId="{C4B530CB-3740-4B3E-BC97-520523826B0E}" type="presOf" srcId="{0F3A2253-5CF1-4B65-AD0C-78556451978C}" destId="{E761B99E-E761-45D2-9EB8-24368B2CC8A1}" srcOrd="0" destOrd="1" presId="urn:microsoft.com/office/officeart/2005/8/layout/vList5"/>
    <dgm:cxn modelId="{8925B437-B880-4B85-85E5-3141950C8C87}" srcId="{C7AAC2A8-254C-4CE5-BEE8-322858695EFB}" destId="{D4728E4C-D65E-4B31-BF98-47236AE7590F}" srcOrd="0" destOrd="0" parTransId="{446BAB25-9A58-42F6-BE85-974F32D68980}" sibTransId="{E32CFB3E-DC8F-4FFF-83AB-B808B13D97CA}"/>
    <dgm:cxn modelId="{C8E096B7-0B99-466C-BE69-C43043C8C6A5}" srcId="{C7AAC2A8-254C-4CE5-BEE8-322858695EFB}" destId="{D19A0B71-9B40-4077-B1A7-0D21BE0D5971}" srcOrd="1" destOrd="0" parTransId="{9B66827C-0FDD-4126-94B2-A69356950007}" sibTransId="{DD8E5976-7277-4E4A-8083-AF5C390A4777}"/>
    <dgm:cxn modelId="{756DB4D3-7F50-4825-9AB8-F534E22C0849}" type="presOf" srcId="{D4728E4C-D65E-4B31-BF98-47236AE7590F}" destId="{0EFDD4F7-762B-4311-9FAF-E8E08C0B40B4}" srcOrd="0" destOrd="0" presId="urn:microsoft.com/office/officeart/2005/8/layout/vList5"/>
    <dgm:cxn modelId="{D7C3773A-EEB2-490A-85CD-CDFF0B3BC17C}" type="presOf" srcId="{C7AAC2A8-254C-4CE5-BEE8-322858695EFB}" destId="{776B2529-A447-4BA8-8C6C-B3FFF79323F1}" srcOrd="0" destOrd="0" presId="urn:microsoft.com/office/officeart/2005/8/layout/vList5"/>
    <dgm:cxn modelId="{A793DF76-96E2-4F71-9B85-C64964DE9EFA}" srcId="{E4B7B031-B87F-4264-BA89-188633407139}" destId="{E019610B-67A1-44AE-8187-4432521C9701}" srcOrd="1" destOrd="0" parTransId="{969CCE24-7D10-423C-A453-E4225716A633}" sibTransId="{3F74C22C-2EE1-4BB7-A5F3-D4A5A11D6DF0}"/>
    <dgm:cxn modelId="{6719F534-3058-4E7E-8F1B-5122DAC17FEA}" type="presParOf" srcId="{FD4C339D-F99D-4BB3-AD4A-46581DBB9EC8}" destId="{1A8D3B57-EA38-4016-8CA6-FC7F7D82C2AB}" srcOrd="0" destOrd="0" presId="urn:microsoft.com/office/officeart/2005/8/layout/vList5"/>
    <dgm:cxn modelId="{81245A94-EE8B-4058-A3D9-6CC9B5C6F0E7}" type="presParOf" srcId="{1A8D3B57-EA38-4016-8CA6-FC7F7D82C2AB}" destId="{A070A8B1-5198-4EC3-A511-AD4642C4A15E}" srcOrd="0" destOrd="0" presId="urn:microsoft.com/office/officeart/2005/8/layout/vList5"/>
    <dgm:cxn modelId="{EA06FAFE-3D54-411B-9641-7E356ADA1400}" type="presParOf" srcId="{1A8D3B57-EA38-4016-8CA6-FC7F7D82C2AB}" destId="{E761B99E-E761-45D2-9EB8-24368B2CC8A1}" srcOrd="1" destOrd="0" presId="urn:microsoft.com/office/officeart/2005/8/layout/vList5"/>
    <dgm:cxn modelId="{26D8F8FC-1E07-4328-96AA-08A2E3CF1C52}" type="presParOf" srcId="{FD4C339D-F99D-4BB3-AD4A-46581DBB9EC8}" destId="{4AA65985-9554-4755-9D0F-C555ECD1C4A7}" srcOrd="1" destOrd="0" presId="urn:microsoft.com/office/officeart/2005/8/layout/vList5"/>
    <dgm:cxn modelId="{B9370FFD-459D-49B7-8B58-92B4162A404C}" type="presParOf" srcId="{FD4C339D-F99D-4BB3-AD4A-46581DBB9EC8}" destId="{5D6E8066-642A-47CF-98F3-EB43D4CF543B}" srcOrd="2" destOrd="0" presId="urn:microsoft.com/office/officeart/2005/8/layout/vList5"/>
    <dgm:cxn modelId="{9FA41ECC-17B6-4F82-8AEC-6B2946F7150D}" type="presParOf" srcId="{5D6E8066-642A-47CF-98F3-EB43D4CF543B}" destId="{152C3758-721B-4D6B-8CC2-FFCBEFC32E91}" srcOrd="0" destOrd="0" presId="urn:microsoft.com/office/officeart/2005/8/layout/vList5"/>
    <dgm:cxn modelId="{A784395E-7896-4CC7-B473-351E7D4805D4}" type="presParOf" srcId="{5D6E8066-642A-47CF-98F3-EB43D4CF543B}" destId="{A5025A7C-555D-4025-9316-B6713672A5C4}" srcOrd="1" destOrd="0" presId="urn:microsoft.com/office/officeart/2005/8/layout/vList5"/>
    <dgm:cxn modelId="{C78C241A-6230-470F-B63F-D737E71B7065}" type="presParOf" srcId="{FD4C339D-F99D-4BB3-AD4A-46581DBB9EC8}" destId="{151B7D57-F1C3-4F87-A586-007FFCC895F0}" srcOrd="3" destOrd="0" presId="urn:microsoft.com/office/officeart/2005/8/layout/vList5"/>
    <dgm:cxn modelId="{74149606-7C83-438E-BEA1-27502F820335}" type="presParOf" srcId="{FD4C339D-F99D-4BB3-AD4A-46581DBB9EC8}" destId="{1422D143-CD86-4F23-96B3-6B3B78091B94}" srcOrd="4" destOrd="0" presId="urn:microsoft.com/office/officeart/2005/8/layout/vList5"/>
    <dgm:cxn modelId="{F18004BB-5923-4B25-B0C9-844CA08B49E7}" type="presParOf" srcId="{1422D143-CD86-4F23-96B3-6B3B78091B94}" destId="{776B2529-A447-4BA8-8C6C-B3FFF79323F1}" srcOrd="0" destOrd="0" presId="urn:microsoft.com/office/officeart/2005/8/layout/vList5"/>
    <dgm:cxn modelId="{B19D1C02-5407-4616-A4A6-991D52F2B011}" type="presParOf" srcId="{1422D143-CD86-4F23-96B3-6B3B78091B94}" destId="{0EFDD4F7-762B-4311-9FAF-E8E08C0B40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1B99E-E761-45D2-9EB8-24368B2CC8A1}">
      <dsp:nvSpPr>
        <dsp:cNvPr id="0" name=""/>
        <dsp:cNvSpPr/>
      </dsp:nvSpPr>
      <dsp:spPr>
        <a:xfrm rot="5400000">
          <a:off x="4964775" y="-1882471"/>
          <a:ext cx="1159073" cy="5218176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 rot="-5400000">
        <a:off x="2935224" y="203661"/>
        <a:ext cx="5161595" cy="1045911"/>
      </dsp:txXfrm>
    </dsp:sp>
    <dsp:sp modelId="{A070A8B1-5198-4EC3-A511-AD4642C4A15E}">
      <dsp:nvSpPr>
        <dsp:cNvPr id="0" name=""/>
        <dsp:cNvSpPr/>
      </dsp:nvSpPr>
      <dsp:spPr>
        <a:xfrm>
          <a:off x="0" y="0"/>
          <a:ext cx="2935224" cy="144884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Three -Things you might need from me</a:t>
          </a:r>
          <a:endParaRPr lang="en-US" sz="2900" kern="1200" dirty="0"/>
        </a:p>
      </dsp:txBody>
      <dsp:txXfrm>
        <a:off x="70727" y="70727"/>
        <a:ext cx="2793770" cy="1307387"/>
      </dsp:txXfrm>
    </dsp:sp>
    <dsp:sp modelId="{A5025A7C-555D-4025-9316-B6713672A5C4}">
      <dsp:nvSpPr>
        <dsp:cNvPr id="0" name=""/>
        <dsp:cNvSpPr/>
      </dsp:nvSpPr>
      <dsp:spPr>
        <a:xfrm rot="5400000">
          <a:off x="4964775" y="-361188"/>
          <a:ext cx="1159073" cy="5218176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 rot="-5400000">
        <a:off x="2935224" y="1724944"/>
        <a:ext cx="5161595" cy="1045911"/>
      </dsp:txXfrm>
    </dsp:sp>
    <dsp:sp modelId="{152C3758-721B-4D6B-8CC2-FFCBEFC32E91}">
      <dsp:nvSpPr>
        <dsp:cNvPr id="0" name=""/>
        <dsp:cNvSpPr/>
      </dsp:nvSpPr>
      <dsp:spPr>
        <a:xfrm>
          <a:off x="0" y="1523479"/>
          <a:ext cx="2935224" cy="1448841"/>
        </a:xfrm>
        <a:prstGeom prst="roundRect">
          <a:avLst/>
        </a:prstGeom>
        <a:solidFill>
          <a:schemeClr val="accent2">
            <a:shade val="50000"/>
            <a:hueOff val="70613"/>
            <a:satOff val="8779"/>
            <a:lumOff val="244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Two - Questions that you need some clarification </a:t>
          </a:r>
          <a:endParaRPr lang="en-US" sz="2900" kern="1200" dirty="0"/>
        </a:p>
      </dsp:txBody>
      <dsp:txXfrm>
        <a:off x="70727" y="1594206"/>
        <a:ext cx="2793770" cy="1307387"/>
      </dsp:txXfrm>
    </dsp:sp>
    <dsp:sp modelId="{0EFDD4F7-762B-4311-9FAF-E8E08C0B40B4}">
      <dsp:nvSpPr>
        <dsp:cNvPr id="0" name=""/>
        <dsp:cNvSpPr/>
      </dsp:nvSpPr>
      <dsp:spPr>
        <a:xfrm rot="5400000">
          <a:off x="4921979" y="1170852"/>
          <a:ext cx="1159073" cy="5218176"/>
        </a:xfrm>
        <a:prstGeom prst="round2Same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/>
        </a:p>
      </dsp:txBody>
      <dsp:txXfrm rot="-5400000">
        <a:off x="2892428" y="3256985"/>
        <a:ext cx="5161595" cy="1045911"/>
      </dsp:txXfrm>
    </dsp:sp>
    <dsp:sp modelId="{776B2529-A447-4BA8-8C6C-B3FFF79323F1}">
      <dsp:nvSpPr>
        <dsp:cNvPr id="0" name=""/>
        <dsp:cNvSpPr/>
      </dsp:nvSpPr>
      <dsp:spPr>
        <a:xfrm>
          <a:off x="0" y="3044762"/>
          <a:ext cx="2935224" cy="1448841"/>
        </a:xfrm>
        <a:prstGeom prst="roundRect">
          <a:avLst/>
        </a:prstGeom>
        <a:solidFill>
          <a:schemeClr val="accent2">
            <a:shade val="50000"/>
            <a:hueOff val="70613"/>
            <a:satOff val="8779"/>
            <a:lumOff val="244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One - Idea that you would like to share</a:t>
          </a:r>
          <a:endParaRPr lang="en-US" sz="2900" kern="1200" dirty="0"/>
        </a:p>
      </dsp:txBody>
      <dsp:txXfrm>
        <a:off x="70727" y="3115489"/>
        <a:ext cx="2793770" cy="1307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768BBC-97C5-4858-8C64-1A4F5991B844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7DC15D-0E99-4F41-A606-5427758F8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65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Welcome to the Business Education Leadership Project Workshop</a:t>
            </a:r>
          </a:p>
          <a:p>
            <a:pPr>
              <a:spcBef>
                <a:spcPct val="0"/>
              </a:spcBef>
            </a:pPr>
            <a:r>
              <a:rPr lang="en-US" smtClean="0"/>
              <a:t>Today, I hope to explain to you who I am, what the project is about, get your help in generating ideas for our first workgroup,  provide an example of a student success and answer any questions you might have.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There’s a clipboard going around that I am asking you to sign in. 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586AE-83C3-4C99-ADD6-CE5A667AE0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I wanted to show you portions of the newsletter.  This is the first webinar, last week.  Another one is in the works.  A shorter version of the NFTE webinar will be posted in the next newsletter.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6DF209-934C-45F5-9CFC-670E6E5412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first workgroup is at the end of this month in Sacramento.  16 teachers will look at four courses and develop units for:</a:t>
            </a:r>
          </a:p>
          <a:p>
            <a:pPr>
              <a:spcBef>
                <a:spcPct val="0"/>
              </a:spcBef>
            </a:pPr>
            <a:r>
              <a:rPr lang="en-US" smtClean="0"/>
              <a:t>Business Leadership</a:t>
            </a:r>
          </a:p>
          <a:p>
            <a:pPr>
              <a:spcBef>
                <a:spcPct val="0"/>
              </a:spcBef>
            </a:pPr>
            <a:r>
              <a:rPr lang="en-US" smtClean="0"/>
              <a:t>Accounting</a:t>
            </a:r>
          </a:p>
          <a:p>
            <a:pPr>
              <a:spcBef>
                <a:spcPct val="0"/>
              </a:spcBef>
            </a:pPr>
            <a:r>
              <a:rPr lang="en-US" smtClean="0"/>
              <a:t>Marketing</a:t>
            </a:r>
          </a:p>
          <a:p>
            <a:pPr>
              <a:spcBef>
                <a:spcPct val="0"/>
              </a:spcBef>
            </a:pPr>
            <a:r>
              <a:rPr lang="en-US" smtClean="0"/>
              <a:t>Entrepreneurship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 am going to be looking to you for some direction on these units later in the presentation.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5E8E0-B90D-4A0E-9BD6-DB497E22F2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Our next workgroup is May 5&amp;6 where a larger group of teachers (even teams from a school) can come into work on previously developed lessons to fine tune them and address the new standards.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075EA-3B63-478D-8218-BD6E325167E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Another important element of  the newsletter is a student or program showcase.  Showcased this time was Juny Nguyen from the Business Academy at San Leandro High School/ Eden Area ROP.. At the time of the competition, Juny was a sophomore!  He is also a member of DECA.</a:t>
            </a:r>
          </a:p>
          <a:p>
            <a:pPr>
              <a:spcBef>
                <a:spcPct val="0"/>
              </a:spcBef>
            </a:pPr>
            <a:r>
              <a:rPr lang="en-US" smtClean="0"/>
              <a:t>His company is called Necksessories, he hand sews clip on tie (like a lanyard)</a:t>
            </a:r>
          </a:p>
          <a:p>
            <a:pPr>
              <a:spcBef>
                <a:spcPct val="0"/>
              </a:spcBef>
            </a:pPr>
            <a:r>
              <a:rPr lang="en-US" smtClean="0"/>
              <a:t>At the National NFTE competition, he was coached by Sean “Diddy” Combs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If you have a success story about your program or your students, I would love to hear from you!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9B5FF8-AE25-4CA6-9AF0-B90AB0ACF5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last element that I would like to point out is the upcoming events section, located on the left side of the newsletter.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23A530-75BA-4BCA-A33D-E8CDAAAFD9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Entrepreneurship/Self Employment for all is a big push right now.  There are many organizations that can provide great products to help you in your classroom.  We will be working hard to help across all industry sectors.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I want to continue to update the contact list.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AA3D6-0E48-4C40-AEFC-4FBA744DE5E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15minutes to complete the activity, 10 -15 minutes to present them.  Another 5-10  for the gallery walk.</a:t>
            </a:r>
          </a:p>
          <a:p>
            <a:pPr>
              <a:spcBef>
                <a:spcPct val="0"/>
              </a:spcBef>
            </a:pPr>
            <a:r>
              <a:rPr lang="en-US" smtClean="0"/>
              <a:t>Draw everyone to the this poster, have the presenter go over their ideas, ask others for any clarifying questions</a:t>
            </a:r>
          </a:p>
          <a:p>
            <a:pPr>
              <a:spcBef>
                <a:spcPct val="0"/>
              </a:spcBef>
            </a:pPr>
            <a:r>
              <a:rPr lang="en-US" smtClean="0"/>
              <a:t>Ask permission to share this information; tell them who I am sharing it with</a:t>
            </a:r>
          </a:p>
          <a:p>
            <a:pPr>
              <a:spcBef>
                <a:spcPct val="0"/>
              </a:spcBef>
            </a:pPr>
            <a:r>
              <a:rPr lang="en-US" smtClean="0"/>
              <a:t>Ask if anyone would like copies of this back?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Have a sign up sheet there if they are interested in taking part in a workgroup – just interested in finding out more about it.  Not committing yourself to this.  Would you be interested in being contacted about future participation </a:t>
            </a:r>
          </a:p>
          <a:p>
            <a:pPr>
              <a:spcBef>
                <a:spcPct val="0"/>
              </a:spcBef>
            </a:pPr>
            <a:endParaRPr lang="en-US" b="1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C73141-92EB-40FE-BD16-937C896FD6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Three things you might need from me (do a sheet)</a:t>
            </a:r>
          </a:p>
          <a:p>
            <a:pPr>
              <a:spcBef>
                <a:spcPct val="0"/>
              </a:spcBef>
            </a:pPr>
            <a:r>
              <a:rPr lang="en-US" smtClean="0"/>
              <a:t>2 questions that need clarification</a:t>
            </a:r>
          </a:p>
          <a:p>
            <a:pPr>
              <a:spcBef>
                <a:spcPct val="0"/>
              </a:spcBef>
            </a:pPr>
            <a:r>
              <a:rPr lang="en-US" smtClean="0"/>
              <a:t>1 idea you would like to share about business education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USE SMART ART TO DEVELOP IT.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862A2-A991-4FF2-87F6-CAD22AE0CC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One big take away I took</a:t>
            </a:r>
            <a:r>
              <a:rPr lang="en-US" baseline="0" dirty="0" smtClean="0"/>
              <a:t> from this session is X</a:t>
            </a:r>
          </a:p>
          <a:p>
            <a:r>
              <a:rPr lang="en-US" baseline="0" dirty="0" smtClean="0"/>
              <a:t>One thing I will follow up with is this.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Picture of me teaching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Too much, pictures to illustrate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FD9C9F-A6FF-4DF4-B78B-AD84F6225F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9:40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Challenges are plentiful</a:t>
            </a:r>
            <a:r>
              <a:rPr lang="en-US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1.LLCFF (locally controlled funding formula)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2.Pressure to acquire A-G approval for all courses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3.Common Core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4.CTE Model Curriculum Standards -Teams of professional representatives from business and industry, postsecondary, secondary, CTE, academic, county, state and local education leaders reviewed and revised CTE standards.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•All 15 Industry sectors are still intact but there are a few title changes.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Opportunities: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1.California Pathways Trust Grant -$250 million, one time grant to create innovative programs and partnerships linking rigorous academic standards to career pathways in high-need and high-growth sectors of the economy.  K-12 and community colleges.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2. Up the anti – better our practices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dirty="0" smtClean="0"/>
              <a:t>Sing our Praises – Let others know the great things happening in college and career readiness through CTE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n-US" dirty="0" smtClean="0"/>
              <a:t>Lots of State and National Chatter surrounding college and career readiness and CTE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According to a national report, students enrolled in CTE graduate at a rate of 90.8% nationally compared to the average of 74.9%.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CSUs report that the largest undergraduate degree program currently is business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Industry Sector Pathway Standards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Content specific to pathway expectations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•CCSS Matrix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Identifies MCS standards that align w/CCSS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Unique to industry sector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•Organized by careers within the industry sector of similar work environments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•Describes what students should know and be able to do once the standard is achieved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•Build from simple to complex knowledge and performance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47409B-2850-4BA6-9E80-7EF2D79742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1097 approved with 29 accepted as a C (math), 11 as a B (English), and 6 as an A (history/social science), 1051 as a G (elective)</a:t>
            </a:r>
          </a:p>
          <a:p>
            <a:pPr>
              <a:spcBef>
                <a:spcPct val="0"/>
              </a:spcBef>
            </a:pPr>
            <a:r>
              <a:rPr lang="en-US" smtClean="0"/>
              <a:t>California Partnership academies and NAF (National Academy Foundation) academies have been granted program status.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new model curriculum standards were rolled out.  The standards include 11 anchor standards, an academic alignment matrix, and pathway standards.</a:t>
            </a:r>
          </a:p>
          <a:p>
            <a:pPr>
              <a:spcBef>
                <a:spcPct val="0"/>
              </a:spcBef>
            </a:pPr>
            <a:r>
              <a:rPr lang="en-US" smtClean="0"/>
              <a:t>Business &amp; Finance has three pathways:  Business Management, Financial Services, and International Business</a:t>
            </a:r>
          </a:p>
          <a:p>
            <a:pPr>
              <a:spcBef>
                <a:spcPct val="0"/>
              </a:spcBef>
            </a:pPr>
            <a:r>
              <a:rPr lang="en-US" smtClean="0"/>
              <a:t>The Marketing, Sales and Service pathways include: Marketing, Entrepreneurship/Self Employment, and Professional Sales.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Sheryl led several groups to create lessons online utilizing CTEonline, and providing an opportunity for Leading Edge Certification (online teaching)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Several teacher workgroups produced some great curriculum, including a new Business Leadership course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FFF934-33E1-497B-B0E9-F53AB370B8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UC Doorways screen shot, you can search by four methods to see if there are any courses comparable to your own.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Model standards are in a pdf format; for all sectors of industry.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Under Sheryl’s direction, the new model curriculum standards were crosswalked to the old ones so you can see that a lot of the same things are still there, they are just located somewhere else!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Just put out the newsletter last month; how many of you received it?  It has information about the webinar that just took place, our upcoming curriculum workgroups, The BERG (our advisory group), a student showcase, and upcoming events.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DA64ED-1828-4150-9EFE-4A5EF872E05F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725B7F-D0DD-42F4-B76D-DD5FE7F76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01163-BE1D-4545-9555-21302E36FCD9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E20C-1B68-4EC7-960D-BF6024D99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071A6-1E70-4313-8E3D-201A1A40B1BC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529CE-1FD4-43B4-8CCE-B2D2F01C1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35E1-B578-4A97-9F2A-F0E0D0FB159E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6071-417E-4681-99CD-A5BFE991B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8AF0-BACE-4845-B052-2436F9EF520C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CAA05D-7D3A-4075-B788-FC9C3B25F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086BE3-9523-46DB-A7F3-400229EB8C21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9B6F3C-E31D-4FC2-B0FF-E9F5ABA7B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4CD17D9-D88B-4969-AA4C-2965E1415986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23D2C2-65F7-4643-9EDC-F4F1E3F97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A788-A627-4CA7-BB72-232650708745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288F-7AA0-4C2E-ACAC-CF17BF468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96BB-0B63-4500-A1F5-06C0E8569EB3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260565-85DF-4503-952D-2807CDFE5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18D6-0F8E-432C-BF26-F948EFB72AA0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7A06-BAEA-47DD-9CD7-500552E58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E048845-32A7-4EAB-BD80-54B2D5678912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EEDB6B73-1A82-4531-9E69-939F94C28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D77537A-B833-422F-9D5E-1F0695E03487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E3822E-77AE-45F9-A643-AD00226D6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0" r:id="rId6"/>
    <p:sldLayoutId id="2147483736" r:id="rId7"/>
    <p:sldLayoutId id="2147483729" r:id="rId8"/>
    <p:sldLayoutId id="2147483737" r:id="rId9"/>
    <p:sldLayoutId id="2147483728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JunyNguyen-Necksessories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de.ca.go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JunyNguyen-Necksessories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hyperlink" Target="http://r20.rs6.net/tn.jsp?e=001oUHw4mhAnqL7bU0cs1nIFOUM_S_7cxy6_W_vZ0E1yVWgYS2AhU01a9CuaFmOSE6WvtgZ2KUyxfDEsXfWbHOHOvSyCAkzCBPDMyOPH-NNnw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Business education leadership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Denise </a:t>
            </a:r>
            <a:r>
              <a:rPr lang="en-US" dirty="0" err="1" smtClean="0"/>
              <a:t>Gregor</a:t>
            </a:r>
            <a:r>
              <a:rPr lang="en-US" dirty="0" smtClean="0"/>
              <a:t>, Coordinator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dgregor@placercoe.k12.ca.us</a:t>
            </a:r>
            <a:endParaRPr lang="en-US" dirty="0"/>
          </a:p>
        </p:txBody>
      </p:sp>
    </p:spTree>
  </p:cSld>
  <p:clrMapOvr>
    <a:masterClrMapping/>
  </p:clrMapOvr>
  <p:transition spd="slow" advTm="425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677863" y="1511300"/>
            <a:ext cx="4038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Tm="11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838200" y="1524000"/>
            <a:ext cx="4038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Tm="7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685800" y="1524000"/>
            <a:ext cx="4038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Tm="7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4" action="ppaction://hlinkfile"/>
          </p:cNvPr>
          <p:cNvSpPr/>
          <p:nvPr/>
        </p:nvSpPr>
        <p:spPr>
          <a:xfrm rot="10800000">
            <a:off x="5087938" y="1489075"/>
            <a:ext cx="4038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Tm="2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4943475" y="1490663"/>
            <a:ext cx="4038600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Tm="18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ahead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/>
            <a:r>
              <a:rPr lang="en-US" sz="2800" smtClean="0"/>
              <a:t>Entrepreneurship/Self Employment for All</a:t>
            </a:r>
          </a:p>
          <a:p>
            <a:pPr lvl="1"/>
            <a:r>
              <a:rPr lang="en-US" sz="2800" smtClean="0"/>
              <a:t>Improve our contact list</a:t>
            </a:r>
          </a:p>
          <a:p>
            <a:pPr lvl="1"/>
            <a:r>
              <a:rPr lang="en-US" sz="2800" smtClean="0"/>
              <a:t>Continue partnership outreach</a:t>
            </a:r>
          </a:p>
        </p:txBody>
      </p:sp>
      <p:pic>
        <p:nvPicPr>
          <p:cNvPr id="39939" name="Picture 2" descr="C:\Users\dgregor\AppData\Local\Microsoft\Windows\Temporary Internet Files\Content.IE5\JP7Y8CLN\MP9003877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925" y="2743200"/>
            <a:ext cx="26082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Go To Your Corner!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Four Posters around the room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Accounting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Business Leadership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Entrepreneurship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000" dirty="0" smtClean="0"/>
              <a:t>Marketing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Select the corner that BEST fits your expertise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Designate a recorder &amp; presenter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Brainstorm &amp; record units/lessons that might be developed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100" dirty="0" smtClean="0"/>
              <a:t>Identify &amp; rank your top three ideas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dirty="0" smtClean="0"/>
              <a:t>Report out to the group for feedback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3-2-1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Questions?</a:t>
            </a:r>
          </a:p>
        </p:txBody>
      </p:sp>
      <p:pic>
        <p:nvPicPr>
          <p:cNvPr id="46082" name="Picture 2" descr="C:\Users\dgregor\AppData\Local\Microsoft\Windows\Temporary Internet Files\Content.IE5\0K4LOAMP\MC90043379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9600" y="914400"/>
            <a:ext cx="7253288" cy="4419600"/>
            <a:chOff x="609600" y="914400"/>
            <a:chExt cx="7253287" cy="4419600"/>
          </a:xfrm>
        </p:grpSpPr>
        <p:sp>
          <p:nvSpPr>
            <p:cNvPr id="2" name="Explosion 2 1"/>
            <p:cNvSpPr/>
            <p:nvPr/>
          </p:nvSpPr>
          <p:spPr>
            <a:xfrm>
              <a:off x="609600" y="914400"/>
              <a:ext cx="7253287" cy="44196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108" name="TextBox 2"/>
            <p:cNvSpPr txBox="1">
              <a:spLocks noChangeArrowheads="1"/>
            </p:cNvSpPr>
            <p:nvPr/>
          </p:nvSpPr>
          <p:spPr bwMode="auto">
            <a:xfrm>
              <a:off x="2632471" y="2524035"/>
              <a:ext cx="320754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>
                  <a:latin typeface="Tw Cen MT" pitchFamily="34" charset="0"/>
                </a:rPr>
                <a:t>Thank You for Coming!</a:t>
              </a:r>
            </a:p>
          </p:txBody>
        </p:sp>
      </p:grp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3810000" y="5249863"/>
            <a:ext cx="533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Tw Cen MT" pitchFamily="34" charset="0"/>
              </a:rPr>
              <a:t>Denise Gregor, Coordinator</a:t>
            </a:r>
          </a:p>
          <a:p>
            <a:pPr algn="ctr"/>
            <a:r>
              <a:rPr lang="en-US" sz="2800" b="1" dirty="0">
                <a:latin typeface="Tw Cen MT" pitchFamily="34" charset="0"/>
              </a:rPr>
              <a:t>530-745-1490</a:t>
            </a:r>
          </a:p>
          <a:p>
            <a:pPr algn="ctr"/>
            <a:r>
              <a:rPr lang="en-US" sz="2800" b="1" dirty="0">
                <a:latin typeface="Tw Cen MT" pitchFamily="34" charset="0"/>
              </a:rPr>
              <a:t>dgregor@placercoe.k12.ca.us</a:t>
            </a:r>
          </a:p>
          <a:p>
            <a:endParaRPr lang="en-US" sz="2400" dirty="0">
              <a:latin typeface="Tw Cen M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57518"/>
            <a:ext cx="2686050" cy="7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73" y="4343400"/>
            <a:ext cx="3944615" cy="233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7518"/>
            <a:ext cx="1540306" cy="109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181610"/>
            <a:ext cx="1640411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33425" y="4191000"/>
            <a:ext cx="1990725" cy="2295525"/>
            <a:chOff x="733425" y="4191000"/>
            <a:chExt cx="1990725" cy="229552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" y="4191000"/>
              <a:ext cx="1990725" cy="2295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1066800" y="4876800"/>
              <a:ext cx="304800" cy="3048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3" y="5596730"/>
              <a:ext cx="3603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27" y="5596730"/>
            <a:ext cx="9620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6" y="4047308"/>
            <a:ext cx="1017657" cy="76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00860" y="1726384"/>
            <a:ext cx="3837781" cy="2332547"/>
            <a:chOff x="5334000" y="1714761"/>
            <a:chExt cx="3837781" cy="2332547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0593" y="1910155"/>
              <a:ext cx="1524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234" y="2914911"/>
              <a:ext cx="1961547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181" y="1714761"/>
              <a:ext cx="12001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181610"/>
              <a:ext cx="1376362" cy="865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advTm="109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 BELP?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A statewide project administered by the Placer County Office of Education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dirty="0" smtClean="0"/>
              <a:t>Funded by CDE &amp; Perkins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80967"/>
            <a:ext cx="2057400" cy="14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2" y="4520907"/>
            <a:ext cx="15430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68188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154737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2911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Times They are a Changing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676400"/>
            <a:ext cx="81057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388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Where we’ve been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New  Model Standards </a:t>
            </a:r>
          </a:p>
          <a:p>
            <a:pPr lvl="1"/>
            <a:r>
              <a:rPr lang="en-US" sz="2800" dirty="0" smtClean="0"/>
              <a:t>Online platforms (</a:t>
            </a:r>
            <a:r>
              <a:rPr lang="en-US" sz="2800" dirty="0" err="1" smtClean="0"/>
              <a:t>CTEonline</a:t>
            </a:r>
            <a:r>
              <a:rPr lang="en-US" sz="2800" dirty="0" smtClean="0"/>
              <a:t>,  Leading Edge Certification)</a:t>
            </a:r>
          </a:p>
          <a:p>
            <a:pPr lvl="1"/>
            <a:r>
              <a:rPr lang="en-US" sz="2800" dirty="0" smtClean="0"/>
              <a:t>Curriculum Development and Dissemination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21072920">
            <a:off x="7019988" y="4010925"/>
            <a:ext cx="1806449" cy="225329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8" y="1560332"/>
            <a:ext cx="2057401" cy="6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54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676400"/>
            <a:ext cx="8953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4876800" y="228600"/>
            <a:ext cx="4038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Four search methods available for courses already submitted and approved.</a:t>
            </a:r>
          </a:p>
        </p:txBody>
      </p:sp>
      <p:sp>
        <p:nvSpPr>
          <p:cNvPr id="3" name="Up Arrow 2"/>
          <p:cNvSpPr/>
          <p:nvPr/>
        </p:nvSpPr>
        <p:spPr>
          <a:xfrm rot="5400000">
            <a:off x="185738" y="3462337"/>
            <a:ext cx="1676400" cy="2066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983" y="533400"/>
            <a:ext cx="386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www.ucop.edu/doorways</a:t>
            </a:r>
            <a:endParaRPr lang="en-US" sz="2400" b="1" dirty="0"/>
          </a:p>
        </p:txBody>
      </p:sp>
    </p:spTree>
  </p:cSld>
  <p:clrMapOvr>
    <a:masterClrMapping/>
  </p:clrMapOvr>
  <p:transition spd="slow" advTm="9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738" y="190500"/>
            <a:ext cx="70199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8600" y="1752600"/>
            <a:ext cx="4038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CTE </a:t>
            </a:r>
            <a:r>
              <a:rPr lang="en-US" sz="2800" i="1" dirty="0"/>
              <a:t>Model Curriculum Standards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5" name="Up Arrow 4"/>
          <p:cNvSpPr/>
          <p:nvPr/>
        </p:nvSpPr>
        <p:spPr>
          <a:xfrm rot="16200000">
            <a:off x="6553200" y="4676775"/>
            <a:ext cx="1676400" cy="2286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90500"/>
            <a:ext cx="224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prstClr val="white"/>
                </a:solidFill>
                <a:latin typeface="Tw Cen MT"/>
                <a:hlinkClick r:id="rId4"/>
              </a:rPr>
              <a:t>www.cde.ca.gov</a:t>
            </a:r>
            <a:endParaRPr lang="en-US" sz="2400" b="1" i="1" dirty="0">
              <a:solidFill>
                <a:prstClr val="white"/>
              </a:solidFill>
              <a:latin typeface="Tw Cen MT"/>
            </a:endParaRPr>
          </a:p>
        </p:txBody>
      </p:sp>
    </p:spTree>
  </p:cSld>
  <p:clrMapOvr>
    <a:masterClrMapping/>
  </p:clrMapOvr>
  <p:transition spd="slow" advTm="5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2775" y="609600"/>
          <a:ext cx="8153400" cy="5189344"/>
        </p:xfrm>
        <a:graphic>
          <a:graphicData uri="http://schemas.openxmlformats.org/drawingml/2006/table">
            <a:tbl>
              <a:tblPr/>
              <a:tblGrid>
                <a:gridCol w="4028613"/>
                <a:gridCol w="96174"/>
                <a:gridCol w="4028613"/>
              </a:tblGrid>
              <a:tr h="51564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PATHWAY STANDARDS</a:t>
                      </a:r>
                    </a:p>
                  </a:txBody>
                  <a:tcPr marL="8014" marR="8014" marT="80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2005 Standards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2103 Standards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88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A. E-commerce Pathway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A. Marketing Pathway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652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A1.0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Students understand the fundamental concepts of e-commerce: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A1.0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Demonstrate an understanding of business fundamentals, uses and application of technologies, communications, and basic management functions. 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5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A1.1 Explain how e-commerce is similar to and different from traditional commerce, including comparing the competitive environment of online models with traditional business models.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A1.1 Describe current business and marketing trends.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53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A1.2 Understand the economic impact of the partnership between the Internet and business.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A1.2 Describe tools, techniques, systems used to plan, staff, lead and organize in human resources.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A1.3 Understand the role of the Internet in expanding business options and creating diverse marketplace opportunities.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A1.3 Compare and contrast advantages and disadvantages of business ownership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17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A1.4 Analyze information gained through e-market research to make decisions about marketing goods and services online.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A1.4 Explain the role of business and society.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A1.5 Identify common e-market research activities and the type of information each provides.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A1.5 Evaluate governmental and trade regulations affecting business and marketing efforts.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A1.6 Know appropriate methods of product or service delivery in an e-commerce environment.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A1.6 Explore ways technology impacts business competitiveness.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2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A1.7 Examine management styles and the role of management in marketing.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A1.8 Assess the importance of leadership and management in the multicultural environment.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2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A1.9 Use digital and graphic design in creation of advertising.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38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A2.0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Students understand the decisions an e-commerce business makes in the development of products and services:</a:t>
                      </a:r>
                    </a:p>
                  </a:txBody>
                  <a:tcPr marL="8014" marR="8014" marT="801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14" marR="8014" marT="80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A2.0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Demonstrate an understanding of basic economic concepts, economic systems, cost-profit relationships, economic indicators and trends, as well as international concepts.</a:t>
                      </a:r>
                    </a:p>
                  </a:txBody>
                  <a:tcPr marL="8014" marR="8014" marT="80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781300" y="3048000"/>
            <a:ext cx="40386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Crosswalk of old standards to new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B &amp; F, MS &amp;S</a:t>
            </a:r>
          </a:p>
        </p:txBody>
      </p:sp>
    </p:spTree>
  </p:cSld>
  <p:clrMapOvr>
    <a:masterClrMapping/>
  </p:clrMapOvr>
  <p:transition spd="slow" advTm="3421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we are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Newsletter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Webinar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Curriculum Workgroups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March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May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BERG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Industry Partnerships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CPAs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CBOs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NAF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NFTE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CTSOs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89088"/>
            <a:ext cx="3886200" cy="45720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hlinkClick r:id="rId3" action="ppaction://hlinkfile"/>
              </a:rPr>
              <a:t>Success Stories</a:t>
            </a:r>
            <a:endParaRPr lang="en-US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6" name="Picture 5" descr="upcoming events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429000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74.6|4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6.6|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.1|136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1128</TotalTime>
  <Words>1578</Words>
  <Application>Microsoft Office PowerPoint</Application>
  <PresentationFormat>On-screen Show (4:3)</PresentationFormat>
  <Paragraphs>193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The Business education leadership project</vt:lpstr>
      <vt:lpstr>Who am I?</vt:lpstr>
      <vt:lpstr>What is CA BELP?</vt:lpstr>
      <vt:lpstr>Times They are a Changing</vt:lpstr>
      <vt:lpstr>Where we’ve been </vt:lpstr>
      <vt:lpstr>PowerPoint Presentation</vt:lpstr>
      <vt:lpstr>PowerPoint Presentation</vt:lpstr>
      <vt:lpstr>PowerPoint Presentation</vt:lpstr>
      <vt:lpstr>Where we are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ahead </vt:lpstr>
      <vt:lpstr>Go To Your Corner!</vt:lpstr>
      <vt:lpstr>3-2-1</vt:lpstr>
      <vt:lpstr>Questions?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Business education leadership project</dc:title>
  <dc:creator>Jill Colombo</dc:creator>
  <cp:lastModifiedBy>Gregor, Denise</cp:lastModifiedBy>
  <cp:revision>145</cp:revision>
  <dcterms:created xsi:type="dcterms:W3CDTF">2014-02-04T22:37:34Z</dcterms:created>
  <dcterms:modified xsi:type="dcterms:W3CDTF">2014-03-04T15:54:13Z</dcterms:modified>
</cp:coreProperties>
</file>